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f1940b4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9f1940b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fe7c046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2fe7c046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9b388e951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9b388e951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a13d5489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a13d5489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9b7b06155_30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9b7b06155_30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9b7b06155_30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9b7b06155_30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2c0122d1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2c0122d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2c0122d1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2c0122d1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2c0122d1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2c0122d1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2c0122d1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2c0122d1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9b7b06155_30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9b7b06155_30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9b7b06155_30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9b7b06155_30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66d33bc1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66d33bc1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9b7b06155_30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9b7b06155_30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3c24e2cd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3c24e2cd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9b7b06155_30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9b7b06155_30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2c0122d1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2c0122d1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66d33bc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66d33bc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66d33bc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966d33bc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66d33bc1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66d33bc1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9b7b06155_30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9b7b06155_30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9beab050a6_2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9beab050a6_2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e68f7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e68f7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3c24e2c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a3c24e2c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a3c24e2c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a3c24e2c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a3c24e2cd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a3c24e2cd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3c24e2cd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a3c24e2cd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a3c24e2cd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a3c24e2cd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a3c24e2cd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a3c24e2cd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a3c24e2c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a3c24e2c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a3c24e2cd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a3c24e2cd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3c24e2cd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a3c24e2cd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a3c24e2c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a3c24e2c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1940b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9f1940b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3c24e2c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a3c24e2c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a13d5489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2a13d5489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9686be3d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9686be3d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9686be3d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9686be3d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29b7b06155_30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29b7b06155_30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b388e95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b388e95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accuracy: objective: 95% within 50 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altitude: +- 0.3 m for 90%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attitude: +- 5º for 90%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grid for detection and classification (detect targets and reject false alarms)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1.8m x 1.8m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early time channels (but still able to use 150-200 microsecs)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b388e95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b388e95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9b388e95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9b388e95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9b388e951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9b388e951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9b388e95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9b388e95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lewayLat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3" Type="http://schemas.openxmlformats.org/officeDocument/2006/relationships/image" Target="../media/image2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3" Type="http://schemas.openxmlformats.org/officeDocument/2006/relationships/image" Target="../media/image5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gif"/><Relationship Id="rId4" Type="http://schemas.openxmlformats.org/officeDocument/2006/relationships/image" Target="../media/image48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60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12.png"/><Relationship Id="rId9" Type="http://schemas.openxmlformats.org/officeDocument/2006/relationships/image" Target="../media/image55.png"/><Relationship Id="rId5" Type="http://schemas.openxmlformats.org/officeDocument/2006/relationships/image" Target="../media/image17.png"/><Relationship Id="rId6" Type="http://schemas.openxmlformats.org/officeDocument/2006/relationships/image" Target="../media/image56.png"/><Relationship Id="rId7" Type="http://schemas.openxmlformats.org/officeDocument/2006/relationships/image" Target="../media/image52.png"/><Relationship Id="rId8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5" Type="http://schemas.openxmlformats.org/officeDocument/2006/relationships/image" Target="../media/image20.png"/><Relationship Id="rId14" Type="http://schemas.openxmlformats.org/officeDocument/2006/relationships/image" Target="../media/image27.png"/><Relationship Id="rId17" Type="http://schemas.openxmlformats.org/officeDocument/2006/relationships/image" Target="../media/image56.png"/><Relationship Id="rId16" Type="http://schemas.openxmlformats.org/officeDocument/2006/relationships/image" Target="../media/image17.png"/><Relationship Id="rId5" Type="http://schemas.openxmlformats.org/officeDocument/2006/relationships/image" Target="../media/image11.png"/><Relationship Id="rId19" Type="http://schemas.openxmlformats.org/officeDocument/2006/relationships/image" Target="../media/image22.png"/><Relationship Id="rId6" Type="http://schemas.openxmlformats.org/officeDocument/2006/relationships/image" Target="../media/image12.png"/><Relationship Id="rId18" Type="http://schemas.openxmlformats.org/officeDocument/2006/relationships/image" Target="../media/image52.png"/><Relationship Id="rId7" Type="http://schemas.openxmlformats.org/officeDocument/2006/relationships/image" Target="../media/image62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35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60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63.png"/><Relationship Id="rId5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63.png"/><Relationship Id="rId6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88.png"/><Relationship Id="rId7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3700" y="757525"/>
            <a:ext cx="7467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Using convolutional neural networks to classify UXO with multi-component electromagnetic induction data</a:t>
            </a:r>
            <a:endParaRPr sz="3200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73700" y="2600250"/>
            <a:ext cx="85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Jorge Lopez-Alvis</a:t>
            </a:r>
            <a:r>
              <a:rPr baseline="30000" lang="en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Lindsey J. Heagy</a:t>
            </a:r>
            <a:r>
              <a:rPr baseline="30000" lang="en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Douglas W. Oldenburg</a:t>
            </a:r>
            <a:r>
              <a:rPr baseline="30000" lang="en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Stephen Billings</a:t>
            </a:r>
            <a:r>
              <a:rPr baseline="30000" lang="en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Lin-Ping Song</a:t>
            </a:r>
            <a:r>
              <a:rPr baseline="30000" lang="en">
                <a:latin typeface="Raleway"/>
                <a:ea typeface="Raleway"/>
                <a:cs typeface="Raleway"/>
                <a:sym typeface="Raleway"/>
              </a:rPr>
              <a:t>2</a:t>
            </a:r>
            <a:endParaRPr baseline="30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73700" y="2995325"/>
            <a:ext cx="79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University of British Columbia, </a:t>
            </a:r>
            <a:r>
              <a:rPr baseline="30000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Black Tusk Geophysics, Inc.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17650" y="4267850"/>
            <a:ext cx="50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This work is supported by DoD SERDP project MR22-3487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classify directly from EM data?</a:t>
            </a:r>
            <a:endParaRPr/>
          </a:p>
        </p:txBody>
      </p:sp>
      <p:sp>
        <p:nvSpPr>
          <p:cNvPr id="294" name="Google Shape;294;p22"/>
          <p:cNvSpPr txBox="1"/>
          <p:nvPr>
            <p:ph idx="1" type="body"/>
          </p:nvPr>
        </p:nvSpPr>
        <p:spPr>
          <a:xfrm>
            <a:off x="311700" y="1228675"/>
            <a:ext cx="55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filters look at spatial / temporal features in the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</a:t>
            </a:r>
            <a:r>
              <a:rPr lang="en"/>
              <a:t>EM data for UXO classification: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library of ordnance objects with polarizations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geophysical simulations</a:t>
            </a:r>
            <a:endParaRPr/>
          </a:p>
        </p:txBody>
      </p: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74" y="1489762"/>
            <a:ext cx="2532450" cy="28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/>
          <p:nvPr/>
        </p:nvSpPr>
        <p:spPr>
          <a:xfrm>
            <a:off x="2715725" y="4840475"/>
            <a:ext cx="623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https://towardsdatascience.com/a-comprehensive-guide-to-convolutional-neural-networks-the-eli5-way-3bd2b1164a53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7728725" y="4026175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input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7881125" y="1504820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75" y="2530588"/>
            <a:ext cx="1160145" cy="8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 </a:t>
            </a:r>
            <a:r>
              <a:rPr lang="en"/>
              <a:t>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25" y="4081775"/>
            <a:ext cx="1220701" cy="2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Supervised classification problem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provided data with labels, construct a function (network) that outputs labels given input data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>
            <p:ph idx="1" type="body"/>
          </p:nvPr>
        </p:nvSpPr>
        <p:spPr>
          <a:xfrm rot="1067">
            <a:off x="7766164" y="1947889"/>
            <a:ext cx="966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23"/>
          <p:cNvSpPr txBox="1"/>
          <p:nvPr>
            <p:ph idx="1" type="body"/>
          </p:nvPr>
        </p:nvSpPr>
        <p:spPr>
          <a:xfrm rot="945">
            <a:off x="7131774" y="2973879"/>
            <a:ext cx="1090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23"/>
          <p:cNvSpPr txBox="1"/>
          <p:nvPr>
            <p:ph idx="1" type="body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 sz="1430"/>
              <a:t>   </a:t>
            </a:r>
            <a:endParaRPr sz="1430"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5">
            <a:alphaModFix/>
          </a:blip>
          <a:srcRect b="10" l="74225" r="6245" t="-10"/>
          <a:stretch/>
        </p:blipFill>
        <p:spPr>
          <a:xfrm>
            <a:off x="2020013" y="22219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 sz="1430"/>
              <a:t>  </a:t>
            </a:r>
            <a:endParaRPr sz="1430"/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6">
            <a:alphaModFix/>
          </a:blip>
          <a:srcRect b="0" l="0" r="62136" t="0"/>
          <a:stretch/>
        </p:blipFill>
        <p:spPr>
          <a:xfrm rot="94">
            <a:off x="6174761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588" y="2732113"/>
            <a:ext cx="1171575" cy="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9163" y="2765825"/>
            <a:ext cx="1163003" cy="8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725" y="3041725"/>
            <a:ext cx="1160145" cy="803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3"/>
          <p:cNvCxnSpPr/>
          <p:nvPr/>
        </p:nvCxnSpPr>
        <p:spPr>
          <a:xfrm>
            <a:off x="2769175" y="2906800"/>
            <a:ext cx="738900" cy="370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0" name="Google Shape;32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2588" y="2260613"/>
            <a:ext cx="1151573" cy="79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4150" y="3259875"/>
            <a:ext cx="1165860" cy="8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32068" y="2689730"/>
            <a:ext cx="2906707" cy="1240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3"/>
          <p:cNvCxnSpPr>
            <a:endCxn id="324" idx="1"/>
          </p:cNvCxnSpPr>
          <p:nvPr/>
        </p:nvCxnSpPr>
        <p:spPr>
          <a:xfrm>
            <a:off x="6054510" y="3281872"/>
            <a:ext cx="610200" cy="14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647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64301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23"/>
          <p:cNvSpPr/>
          <p:nvPr/>
        </p:nvSpPr>
        <p:spPr>
          <a:xfrm rot="-5400000">
            <a:off x="7029257" y="2509384"/>
            <a:ext cx="87000" cy="1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3"/>
          <p:cNvCxnSpPr>
            <a:endCxn id="320" idx="1"/>
          </p:cNvCxnSpPr>
          <p:nvPr/>
        </p:nvCxnSpPr>
        <p:spPr>
          <a:xfrm flipH="1" rot="10800000">
            <a:off x="7111888" y="2659234"/>
            <a:ext cx="680700" cy="528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8" name="Google Shape;328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1450" y="2457150"/>
            <a:ext cx="106440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3"/>
          <p:cNvSpPr txBox="1"/>
          <p:nvPr/>
        </p:nvSpPr>
        <p:spPr>
          <a:xfrm>
            <a:off x="7168450" y="4269025"/>
            <a:ext cx="16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 segmentation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0" name="Google Shape;330;p23"/>
          <p:cNvCxnSpPr/>
          <p:nvPr/>
        </p:nvCxnSpPr>
        <p:spPr>
          <a:xfrm flipH="1" rot="10800000">
            <a:off x="7973000" y="4112550"/>
            <a:ext cx="28200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 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do we translate these things to the UXO classification problem?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24"/>
          <p:cNvSpPr txBox="1"/>
          <p:nvPr>
            <p:ph idx="1" type="body"/>
          </p:nvPr>
        </p:nvSpPr>
        <p:spPr>
          <a:xfrm rot="1067">
            <a:off x="7927267" y="1947889"/>
            <a:ext cx="966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24"/>
          <p:cNvSpPr txBox="1"/>
          <p:nvPr>
            <p:ph idx="1" type="body"/>
          </p:nvPr>
        </p:nvSpPr>
        <p:spPr>
          <a:xfrm>
            <a:off x="8125756" y="3126293"/>
            <a:ext cx="495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24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/>
              <a:t>  </a:t>
            </a:r>
            <a:endParaRPr/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3">
            <a:alphaModFix/>
          </a:blip>
          <a:srcRect b="87326" l="10372" r="63551" t="5015"/>
          <a:stretch/>
        </p:blipFill>
        <p:spPr>
          <a:xfrm>
            <a:off x="181132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 rotWithShape="1">
          <a:blip r:embed="rId3">
            <a:alphaModFix/>
          </a:blip>
          <a:srcRect b="79814" l="10373" r="63550" t="12526"/>
          <a:stretch/>
        </p:blipFill>
        <p:spPr>
          <a:xfrm>
            <a:off x="298055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72005" l="10373" r="63550" t="20336"/>
          <a:stretch/>
        </p:blipFill>
        <p:spPr>
          <a:xfrm>
            <a:off x="410034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64196" l="10371" r="64626" t="28145"/>
          <a:stretch/>
        </p:blipFill>
        <p:spPr>
          <a:xfrm>
            <a:off x="529732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b="56387" l="10371" r="64626" t="35953"/>
          <a:stretch/>
        </p:blipFill>
        <p:spPr>
          <a:xfrm>
            <a:off x="646582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96920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/>
          <p:nvPr>
            <p:ph idx="1" type="body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/>
              <a:t>   </a:t>
            </a:r>
            <a:endParaRPr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5">
            <a:alphaModFix/>
          </a:blip>
          <a:srcRect b="10" l="74225" r="6245" t="-10"/>
          <a:stretch/>
        </p:blipFill>
        <p:spPr>
          <a:xfrm>
            <a:off x="2133338" y="2579738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 rotWithShape="1">
          <a:blip r:embed="rId6">
            <a:alphaModFix/>
          </a:blip>
          <a:srcRect b="0" l="0" r="62136" t="0"/>
          <a:stretch/>
        </p:blipFill>
        <p:spPr>
          <a:xfrm rot="94">
            <a:off x="6599350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4"/>
          <p:cNvCxnSpPr>
            <a:endCxn id="352" idx="1"/>
          </p:cNvCxnSpPr>
          <p:nvPr/>
        </p:nvCxnSpPr>
        <p:spPr>
          <a:xfrm>
            <a:off x="6511710" y="3281872"/>
            <a:ext cx="610200" cy="14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2" name="Google Shape;35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9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4"/>
          <p:cNvSpPr txBox="1"/>
          <p:nvPr/>
        </p:nvSpPr>
        <p:spPr>
          <a:xfrm>
            <a:off x="68873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24"/>
          <p:cNvSpPr/>
          <p:nvPr/>
        </p:nvSpPr>
        <p:spPr>
          <a:xfrm rot="-5400000">
            <a:off x="7486457" y="2509384"/>
            <a:ext cx="87000" cy="1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4775" y="2761675"/>
            <a:ext cx="106440" cy="1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7650" y="2901351"/>
            <a:ext cx="488744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1900" y="4507722"/>
            <a:ext cx="2925882" cy="2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4"/>
          <p:cNvCxnSpPr/>
          <p:nvPr/>
        </p:nvCxnSpPr>
        <p:spPr>
          <a:xfrm rot="10800000">
            <a:off x="2454850" y="3638000"/>
            <a:ext cx="0" cy="7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9" name="Google Shape;35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9776" y="2317808"/>
            <a:ext cx="966300" cy="7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3750" y="3404024"/>
            <a:ext cx="979925" cy="76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4"/>
          <p:cNvCxnSpPr/>
          <p:nvPr/>
        </p:nvCxnSpPr>
        <p:spPr>
          <a:xfrm flipH="1" rot="10800000">
            <a:off x="7569088" y="2661934"/>
            <a:ext cx="513900" cy="526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4"/>
          <p:cNvSpPr txBox="1"/>
          <p:nvPr/>
        </p:nvSpPr>
        <p:spPr>
          <a:xfrm>
            <a:off x="8280000" y="4047225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 rot="-5400000">
            <a:off x="7405997" y="3345228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nrx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29955" y="3804425"/>
            <a:ext cx="2741570" cy="1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label masks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1043501" y="1455486"/>
            <a:ext cx="27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Magnitude for each transmitter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4022617" y="1195386"/>
            <a:ext cx="14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Sum of magnitudes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6052423" y="1527020"/>
            <a:ext cx="13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Label mask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25"/>
          <p:cNvSpPr/>
          <p:nvPr/>
        </p:nvSpPr>
        <p:spPr>
          <a:xfrm rot="5400000">
            <a:off x="2388075" y="331486"/>
            <a:ext cx="148200" cy="312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/>
          <p:nvPr/>
        </p:nvSpPr>
        <p:spPr>
          <a:xfrm rot="5400000">
            <a:off x="4467275" y="1504036"/>
            <a:ext cx="148200" cy="775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7293725" y="2124186"/>
            <a:ext cx="17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color is different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for each class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5121078" y="2270736"/>
            <a:ext cx="935100" cy="32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 txBox="1"/>
          <p:nvPr/>
        </p:nvSpPr>
        <p:spPr>
          <a:xfrm>
            <a:off x="5069743" y="1916961"/>
            <a:ext cx="10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threshold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9" name="Google Shape;3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97" y="2072361"/>
            <a:ext cx="4364875" cy="91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149" y="2031877"/>
            <a:ext cx="841800" cy="901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25"/>
          <p:cNvCxnSpPr>
            <a:stCxn id="376" idx="1"/>
          </p:cNvCxnSpPr>
          <p:nvPr/>
        </p:nvCxnSpPr>
        <p:spPr>
          <a:xfrm rot="10800000">
            <a:off x="6472325" y="2245386"/>
            <a:ext cx="821400" cy="186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5"/>
          <p:cNvSpPr txBox="1"/>
          <p:nvPr/>
        </p:nvSpPr>
        <p:spPr>
          <a:xfrm>
            <a:off x="835775" y="284827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position (nx)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 rot="-5400000">
            <a:off x="-360025" y="1887850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receiver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 number (nrx)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10824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2700725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916143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35118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T4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6101411" y="4505325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950" y="3459537"/>
            <a:ext cx="1216905" cy="106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/>
        </p:nvSpPr>
        <p:spPr>
          <a:xfrm rot="-5400000">
            <a:off x="5088451" y="3561525"/>
            <a:ext cx="109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25"/>
          <p:cNvSpPr/>
          <p:nvPr/>
        </p:nvSpPr>
        <p:spPr>
          <a:xfrm rot="5400000">
            <a:off x="6351518" y="3035119"/>
            <a:ext cx="400500" cy="32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6834275" y="2908475"/>
            <a:ext cx="21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send back to footprint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of system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25"/>
          <p:cNvSpPr txBox="1"/>
          <p:nvPr/>
        </p:nvSpPr>
        <p:spPr>
          <a:xfrm>
            <a:off x="545225" y="3576975"/>
            <a:ext cx="24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For time channel #5</a:t>
            </a:r>
            <a:endParaRPr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75" y="67335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5"/>
          <p:cNvSpPr/>
          <p:nvPr/>
        </p:nvSpPr>
        <p:spPr>
          <a:xfrm>
            <a:off x="7623409" y="75638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03" name="Google Shape;403;p26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sliding window: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</a:t>
            </a: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4116600" y="2018978"/>
            <a:ext cx="7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7" name="Google Shape;407;p26"/>
          <p:cNvCxnSpPr/>
          <p:nvPr/>
        </p:nvCxnSpPr>
        <p:spPr>
          <a:xfrm rot="10800000">
            <a:off x="3052800" y="2214954"/>
            <a:ext cx="1089600" cy="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15" name="Google Shape;415;p27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650400" y="3128125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62728"/>
                </a:solidFill>
                <a:latin typeface="Raleway"/>
                <a:ea typeface="Raleway"/>
                <a:cs typeface="Raleway"/>
                <a:sym typeface="Raleway"/>
              </a:rPr>
              <a:t>sliding</a:t>
            </a:r>
            <a:r>
              <a:rPr lang="en">
                <a:solidFill>
                  <a:srgbClr val="D62728"/>
                </a:solidFill>
                <a:latin typeface="Raleway"/>
                <a:ea typeface="Raleway"/>
                <a:cs typeface="Raleway"/>
                <a:sym typeface="Raleway"/>
              </a:rPr>
              <a:t> window</a:t>
            </a:r>
            <a:endParaRPr>
              <a:solidFill>
                <a:srgbClr val="D6272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9" name="Google Shape;419;p27"/>
          <p:cNvCxnSpPr/>
          <p:nvPr/>
        </p:nvCxnSpPr>
        <p:spPr>
          <a:xfrm flipH="1" rot="10800000">
            <a:off x="1396300" y="2783750"/>
            <a:ext cx="148200" cy="37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27" name="Google Shape;427;p28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650400" y="3128125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Neural network output (class)</a:t>
            </a:r>
            <a:endParaRPr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1" name="Google Shape;431;p28"/>
          <p:cNvCxnSpPr/>
          <p:nvPr/>
        </p:nvCxnSpPr>
        <p:spPr>
          <a:xfrm flipH="1" rot="10800000">
            <a:off x="1396300" y="2783750"/>
            <a:ext cx="148200" cy="375000"/>
          </a:xfrm>
          <a:prstGeom prst="straightConnector1">
            <a:avLst/>
          </a:prstGeom>
          <a:noFill/>
          <a:ln cap="flat" cmpd="sng" w="19050">
            <a:solidFill>
              <a:srgbClr val="1F77B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39" name="Google Shape;439;p29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29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pic>
        <p:nvPicPr>
          <p:cNvPr id="449" name="Google Shape;4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4015372"/>
            <a:ext cx="8839199" cy="87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323100" y="3225925"/>
            <a:ext cx="4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Single acquisition line with three objects (classification results)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30"/>
          <p:cNvSpPr txBox="1"/>
          <p:nvPr/>
        </p:nvSpPr>
        <p:spPr>
          <a:xfrm rot="-5400000">
            <a:off x="-270000" y="41185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865200" y="47359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225" y="25090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0"/>
          <p:cNvSpPr/>
          <p:nvPr/>
        </p:nvSpPr>
        <p:spPr>
          <a:xfrm>
            <a:off x="5831559" y="25920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dataset: dipole forward model</a:t>
            </a:r>
            <a:endParaRPr/>
          </a:p>
        </p:txBody>
      </p:sp>
      <p:sp>
        <p:nvSpPr>
          <p:cNvPr id="464" name="Google Shape;464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classes: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155 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105 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81 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60 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 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realizations: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</a:t>
            </a:r>
            <a:r>
              <a:rPr lang="en"/>
              <a:t>g (multi-class): 40</a:t>
            </a:r>
            <a:r>
              <a:rPr lang="en"/>
              <a:t>0,000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Validation: 10,000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assign: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Target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Noise level: approximate from background areas in the field data</a:t>
            </a:r>
            <a:endParaRPr/>
          </a:p>
        </p:txBody>
      </p:sp>
      <p:pic>
        <p:nvPicPr>
          <p:cNvPr id="466" name="Google Shape;4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75" y="1737626"/>
            <a:ext cx="514462" cy="18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73" y="2013141"/>
            <a:ext cx="542331" cy="1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/>
          <p:nvPr/>
        </p:nvSpPr>
        <p:spPr>
          <a:xfrm>
            <a:off x="5619925" y="45788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7524925" y="41216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x W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4098950" y="3968347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0.5 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300" y="3137625"/>
            <a:ext cx="3276002" cy="1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1"/>
          <p:cNvSpPr txBox="1"/>
          <p:nvPr/>
        </p:nvSpPr>
        <p:spPr>
          <a:xfrm>
            <a:off x="6405475" y="4731200"/>
            <a:ext cx="206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 - width of the system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1"/>
          <p:cNvSpPr txBox="1"/>
          <p:nvPr/>
        </p:nvSpPr>
        <p:spPr>
          <a:xfrm>
            <a:off x="4613650" y="3193600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.5 x 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design</a:t>
            </a:r>
            <a:endParaRPr/>
          </a:p>
        </p:txBody>
      </p:sp>
      <p:sp>
        <p:nvSpPr>
          <p:cNvPr id="480" name="Google Shape;4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0" y="2138950"/>
            <a:ext cx="2686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25" y="736626"/>
            <a:ext cx="389572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515650" y="1317750"/>
            <a:ext cx="36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Physics-based parameterization of EM decay: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372425" y="2926475"/>
            <a:ext cx="367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9 parameters in total: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Estimate values for UXOs in ordnance library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Define a distance threshold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Fill the remaining space with clutter objects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data - Sequim Bay test site (2022)</a:t>
            </a:r>
            <a:endParaRPr/>
          </a:p>
        </p:txBody>
      </p:sp>
      <p:sp>
        <p:nvSpPr>
          <p:cNvPr id="490" name="Google Shape;490;p33"/>
          <p:cNvSpPr txBox="1"/>
          <p:nvPr/>
        </p:nvSpPr>
        <p:spPr>
          <a:xfrm>
            <a:off x="748225" y="3043150"/>
            <a:ext cx="753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7 acquisition lines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Current workflow requires seawater response removed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Some ISOs present, we used only UXO objects to train (e.g. medium ISO ~ 81mm)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650" y="1106904"/>
            <a:ext cx="9144000" cy="178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correlated noise using a </a:t>
            </a:r>
            <a:r>
              <a:rPr lang="en"/>
              <a:t>binary classifier</a:t>
            </a:r>
            <a:endParaRPr/>
          </a:p>
        </p:txBody>
      </p:sp>
      <p:sp>
        <p:nvSpPr>
          <p:cNvPr id="498" name="Google Shape;4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689" y="905329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1962300" y="4583725"/>
            <a:ext cx="5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get spatially correlated noise from this subset of field data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07800"/>
            <a:ext cx="8520599" cy="12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607" y="3404842"/>
            <a:ext cx="231717" cy="500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34"/>
          <p:cNvCxnSpPr/>
          <p:nvPr/>
        </p:nvCxnSpPr>
        <p:spPr>
          <a:xfrm flipH="1" rot="10800000">
            <a:off x="2485100" y="4256700"/>
            <a:ext cx="200400" cy="3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34"/>
          <p:cNvSpPr/>
          <p:nvPr/>
        </p:nvSpPr>
        <p:spPr>
          <a:xfrm>
            <a:off x="7656215" y="1164579"/>
            <a:ext cx="744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p34"/>
          <p:cNvSpPr txBox="1"/>
          <p:nvPr/>
        </p:nvSpPr>
        <p:spPr>
          <a:xfrm>
            <a:off x="7699564" y="1064104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map (output of CNN)</a:t>
            </a:r>
            <a:endParaRPr/>
          </a:p>
        </p:txBody>
      </p:sp>
      <p:sp>
        <p:nvSpPr>
          <p:cNvPr id="512" name="Google Shape;5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0" cy="146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75" y="27845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5"/>
          <p:cNvSpPr/>
          <p:nvPr/>
        </p:nvSpPr>
        <p:spPr>
          <a:xfrm>
            <a:off x="710709" y="28675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36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6"/>
          <p:cNvCxnSpPr/>
          <p:nvPr/>
        </p:nvCxnSpPr>
        <p:spPr>
          <a:xfrm flipH="1" rot="10800000">
            <a:off x="9084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6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b="1" sz="1000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37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7"/>
          <p:cNvCxnSpPr/>
          <p:nvPr/>
        </p:nvCxnSpPr>
        <p:spPr>
          <a:xfrm flipH="1" rot="10800000">
            <a:off x="9084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37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b="1" sz="1000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7"/>
          <p:cNvSpPr txBox="1"/>
          <p:nvPr/>
        </p:nvSpPr>
        <p:spPr>
          <a:xfrm>
            <a:off x="653075" y="3625125"/>
            <a:ext cx="29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37"/>
          <p:cNvSpPr/>
          <p:nvPr/>
        </p:nvSpPr>
        <p:spPr>
          <a:xfrm>
            <a:off x="1239750" y="2448475"/>
            <a:ext cx="6396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2134975" y="2296075"/>
            <a:ext cx="5487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51" name="Google Shape;551;p38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38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8"/>
          <p:cNvCxnSpPr/>
          <p:nvPr/>
        </p:nvCxnSpPr>
        <p:spPr>
          <a:xfrm flipH="1" rot="10800000">
            <a:off x="9084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8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b="1" sz="1000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8"/>
          <p:cNvSpPr txBox="1"/>
          <p:nvPr/>
        </p:nvSpPr>
        <p:spPr>
          <a:xfrm>
            <a:off x="653075" y="3625125"/>
            <a:ext cx="48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4556876" y="2340822"/>
            <a:ext cx="5487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3969825" y="2347222"/>
            <a:ext cx="5487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67" name="Google Shape;567;p39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39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39"/>
          <p:cNvCxnSpPr/>
          <p:nvPr/>
        </p:nvCxnSpPr>
        <p:spPr>
          <a:xfrm flipH="1" rot="10800000">
            <a:off x="908450" y="1506150"/>
            <a:ext cx="60900" cy="60900"/>
          </a:xfrm>
          <a:prstGeom prst="straightConnector1">
            <a:avLst/>
          </a:prstGeom>
          <a:noFill/>
          <a:ln cap="flat" cmpd="sng" w="19050">
            <a:solidFill>
              <a:srgbClr val="2CA0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39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b="1" sz="1000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2" name="Google Shape;5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9"/>
          <p:cNvSpPr txBox="1"/>
          <p:nvPr/>
        </p:nvSpPr>
        <p:spPr>
          <a:xfrm>
            <a:off x="653075" y="3625125"/>
            <a:ext cx="48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Classified to closest object in training dataset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5" name="Google Shape;575;p39"/>
          <p:cNvSpPr/>
          <p:nvPr/>
        </p:nvSpPr>
        <p:spPr>
          <a:xfrm>
            <a:off x="4844551" y="2571747"/>
            <a:ext cx="5487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  <p:sp>
        <p:nvSpPr>
          <p:cNvPr id="576" name="Google Shape;576;p39"/>
          <p:cNvSpPr/>
          <p:nvPr/>
        </p:nvSpPr>
        <p:spPr>
          <a:xfrm>
            <a:off x="3662975" y="2609322"/>
            <a:ext cx="594600" cy="24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7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remarks:</a:t>
            </a:r>
            <a:endParaRPr/>
          </a:p>
        </p:txBody>
      </p:sp>
      <p:sp>
        <p:nvSpPr>
          <p:cNvPr id="582" name="Google Shape;58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points: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image-segmentation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clutter design and correlated </a:t>
            </a:r>
            <a:r>
              <a:rPr lang="en"/>
              <a:t>noise are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limitations: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trained to handle multiple objects in the same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objects used to generate synthetic data should be close to the objects on the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multi-target scenario (maybe instance segmentation)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with traditional approach</a:t>
            </a:r>
            <a:endParaRPr/>
          </a:p>
        </p:txBody>
      </p:sp>
      <p:sp>
        <p:nvSpPr>
          <p:cNvPr id="583" name="Google Shape;5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remarks:</a:t>
            </a:r>
            <a:endParaRPr/>
          </a:p>
        </p:txBody>
      </p:sp>
      <p:sp>
        <p:nvSpPr>
          <p:cNvPr id="589" name="Google Shape;5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41"/>
          <p:cNvPicPr preferRelativeResize="0"/>
          <p:nvPr/>
        </p:nvPicPr>
        <p:blipFill rotWithShape="1">
          <a:blip r:embed="rId3">
            <a:alphaModFix/>
          </a:blip>
          <a:srcRect b="7623" l="23238" r="23216" t="9423"/>
          <a:stretch/>
        </p:blipFill>
        <p:spPr>
          <a:xfrm>
            <a:off x="2506428" y="4460362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/>
        </p:nvSpPr>
        <p:spPr>
          <a:xfrm>
            <a:off x="2891875" y="4379250"/>
            <a:ext cx="47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Jorge Lopez-Alvis       jlalvis@eoas.ubc.ca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p41"/>
          <p:cNvSpPr txBox="1"/>
          <p:nvPr/>
        </p:nvSpPr>
        <p:spPr>
          <a:xfrm>
            <a:off x="786050" y="4390211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3" name="Google Shape;5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points: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image-segmentation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clutter design and correlated noise are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limitations: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trained to handle multiple objects in the same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objects used to generate synthetic data should be close to the objects on the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multi-target scenario (maybe instance segmentation)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with traditional approach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not 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599" name="Google Shape;59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67" y="1572750"/>
            <a:ext cx="4553108" cy="20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3"/>
          <p:cNvPicPr preferRelativeResize="0"/>
          <p:nvPr/>
        </p:nvPicPr>
        <p:blipFill rotWithShape="1">
          <a:blip r:embed="rId4">
            <a:alphaModFix/>
          </a:blip>
          <a:srcRect b="10" l="74225" r="6245" t="-10"/>
          <a:stretch/>
        </p:blipFill>
        <p:spPr>
          <a:xfrm>
            <a:off x="731729" y="1769225"/>
            <a:ext cx="178925" cy="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807" y="4241412"/>
            <a:ext cx="1080417" cy="2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342" y="1840375"/>
            <a:ext cx="11218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940" y="2150230"/>
            <a:ext cx="1739652" cy="2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940" y="2491613"/>
            <a:ext cx="1834927" cy="2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6182954" y="2932364"/>
            <a:ext cx="280666" cy="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3"/>
          <p:cNvSpPr txBox="1"/>
          <p:nvPr/>
        </p:nvSpPr>
        <p:spPr>
          <a:xfrm>
            <a:off x="6293215" y="1638642"/>
            <a:ext cx="18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Mathematically: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4" name="Google Shape;61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5045" y="3171942"/>
            <a:ext cx="2568808" cy="33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3"/>
          <p:cNvPicPr preferRelativeResize="0"/>
          <p:nvPr/>
        </p:nvPicPr>
        <p:blipFill rotWithShape="1">
          <a:blip r:embed="rId6">
            <a:alphaModFix/>
          </a:blip>
          <a:srcRect b="-10" l="0" r="83123" t="0"/>
          <a:stretch/>
        </p:blipFill>
        <p:spPr>
          <a:xfrm>
            <a:off x="2444200" y="1776237"/>
            <a:ext cx="265596" cy="1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3"/>
          <p:cNvPicPr preferRelativeResize="0"/>
          <p:nvPr/>
        </p:nvPicPr>
        <p:blipFill rotWithShape="1">
          <a:blip r:embed="rId7">
            <a:alphaModFix/>
          </a:blip>
          <a:srcRect b="-9" l="0" r="82588" t="-10"/>
          <a:stretch/>
        </p:blipFill>
        <p:spPr>
          <a:xfrm>
            <a:off x="3834002" y="2042355"/>
            <a:ext cx="265600" cy="18192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3"/>
          <p:cNvSpPr/>
          <p:nvPr/>
        </p:nvSpPr>
        <p:spPr>
          <a:xfrm rot="-5400000">
            <a:off x="2755975" y="1909950"/>
            <a:ext cx="196200" cy="414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41" y="4750254"/>
            <a:ext cx="1712538" cy="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75" y="2530588"/>
            <a:ext cx="1160145" cy="8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 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44"/>
          <p:cNvSpPr txBox="1"/>
          <p:nvPr>
            <p:ph idx="1" type="body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6" name="Google Shape;6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725" y="4081775"/>
            <a:ext cx="1220701" cy="2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4"/>
          <p:cNvSpPr txBox="1"/>
          <p:nvPr>
            <p:ph idx="1" type="body"/>
          </p:nvPr>
        </p:nvSpPr>
        <p:spPr>
          <a:xfrm rot="1067">
            <a:off x="7766164" y="1947889"/>
            <a:ext cx="966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9" name="Google Shape;629;p44"/>
          <p:cNvSpPr txBox="1"/>
          <p:nvPr>
            <p:ph idx="1" type="body"/>
          </p:nvPr>
        </p:nvSpPr>
        <p:spPr>
          <a:xfrm rot="945">
            <a:off x="7131774" y="2973879"/>
            <a:ext cx="1090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0" name="Google Shape;63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500" y="4585125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4"/>
          <p:cNvSpPr txBox="1"/>
          <p:nvPr>
            <p:ph idx="1" type="body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 sz="1430"/>
              <a:t>   </a:t>
            </a:r>
            <a:endParaRPr sz="1430"/>
          </a:p>
        </p:txBody>
      </p:sp>
      <p:pic>
        <p:nvPicPr>
          <p:cNvPr id="632" name="Google Shape;632;p44"/>
          <p:cNvPicPr preferRelativeResize="0"/>
          <p:nvPr/>
        </p:nvPicPr>
        <p:blipFill rotWithShape="1">
          <a:blip r:embed="rId6">
            <a:alphaModFix/>
          </a:blip>
          <a:srcRect b="10" l="74225" r="6245" t="-10"/>
          <a:stretch/>
        </p:blipFill>
        <p:spPr>
          <a:xfrm>
            <a:off x="2020013" y="22219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4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 sz="1430"/>
              <a:t>  </a:t>
            </a:r>
            <a:endParaRPr sz="1430"/>
          </a:p>
        </p:txBody>
      </p:sp>
      <p:cxnSp>
        <p:nvCxnSpPr>
          <p:cNvPr id="634" name="Google Shape;634;p44"/>
          <p:cNvCxnSpPr/>
          <p:nvPr/>
        </p:nvCxnSpPr>
        <p:spPr>
          <a:xfrm flipH="1" rot="10800000">
            <a:off x="4491125" y="2310925"/>
            <a:ext cx="236100" cy="106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44"/>
          <p:cNvSpPr/>
          <p:nvPr/>
        </p:nvSpPr>
        <p:spPr>
          <a:xfrm>
            <a:off x="6611625" y="4151900"/>
            <a:ext cx="2324100" cy="8985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6" name="Google Shape;636;p44"/>
          <p:cNvSpPr txBox="1"/>
          <p:nvPr>
            <p:ph idx="1" type="body"/>
          </p:nvPr>
        </p:nvSpPr>
        <p:spPr>
          <a:xfrm rot="888">
            <a:off x="6626104" y="4173350"/>
            <a:ext cx="2324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Measure: cross entropy loss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37" name="Google Shape;637;p44"/>
          <p:cNvCxnSpPr/>
          <p:nvPr/>
        </p:nvCxnSpPr>
        <p:spPr>
          <a:xfrm>
            <a:off x="4612114" y="2283647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8" name="Google Shape;638;p44"/>
          <p:cNvPicPr preferRelativeResize="0"/>
          <p:nvPr/>
        </p:nvPicPr>
        <p:blipFill rotWithShape="1">
          <a:blip r:embed="rId8">
            <a:alphaModFix/>
          </a:blip>
          <a:srcRect b="0" l="0" r="62136" t="0"/>
          <a:stretch/>
        </p:blipFill>
        <p:spPr>
          <a:xfrm rot="94">
            <a:off x="6174761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588" y="2732113"/>
            <a:ext cx="1171575" cy="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9163" y="2765825"/>
            <a:ext cx="1163003" cy="8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7725" y="3041725"/>
            <a:ext cx="1160145" cy="803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44"/>
          <p:cNvCxnSpPr/>
          <p:nvPr/>
        </p:nvCxnSpPr>
        <p:spPr>
          <a:xfrm>
            <a:off x="2769175" y="2906800"/>
            <a:ext cx="738900" cy="370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3" name="Google Shape;643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92588" y="2260613"/>
            <a:ext cx="1151573" cy="79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74150" y="3259875"/>
            <a:ext cx="1165860" cy="80713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4"/>
          <p:cNvSpPr txBox="1"/>
          <p:nvPr/>
        </p:nvSpPr>
        <p:spPr>
          <a:xfrm>
            <a:off x="3865400" y="2352228"/>
            <a:ext cx="168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trainable parameters</a:t>
            </a:r>
            <a:endParaRPr sz="1200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6" name="Google Shape;64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32068" y="2689730"/>
            <a:ext cx="2906707" cy="1240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44"/>
          <p:cNvCxnSpPr>
            <a:endCxn id="648" idx="1"/>
          </p:cNvCxnSpPr>
          <p:nvPr/>
        </p:nvCxnSpPr>
        <p:spPr>
          <a:xfrm>
            <a:off x="6054510" y="3281872"/>
            <a:ext cx="610200" cy="14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8" name="Google Shape;648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647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4"/>
          <p:cNvSpPr txBox="1"/>
          <p:nvPr/>
        </p:nvSpPr>
        <p:spPr>
          <a:xfrm>
            <a:off x="64301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44"/>
          <p:cNvSpPr/>
          <p:nvPr/>
        </p:nvSpPr>
        <p:spPr>
          <a:xfrm rot="-5400000">
            <a:off x="7029257" y="2509384"/>
            <a:ext cx="87000" cy="1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44"/>
          <p:cNvCxnSpPr>
            <a:endCxn id="643" idx="1"/>
          </p:cNvCxnSpPr>
          <p:nvPr/>
        </p:nvCxnSpPr>
        <p:spPr>
          <a:xfrm flipH="1" rot="10800000">
            <a:off x="7111888" y="2659234"/>
            <a:ext cx="680700" cy="528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2" name="Google Shape;652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71450" y="2457150"/>
            <a:ext cx="106440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4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an optimization problem to estimate network parameters</a:t>
            </a:r>
            <a:endParaRPr sz="1200"/>
          </a:p>
        </p:txBody>
      </p:sp>
      <p:sp>
        <p:nvSpPr>
          <p:cNvPr id="654" name="Google Shape;654;p44"/>
          <p:cNvSpPr txBox="1"/>
          <p:nvPr>
            <p:ph idx="12" type="sldNum"/>
          </p:nvPr>
        </p:nvSpPr>
        <p:spPr>
          <a:xfrm>
            <a:off x="8648751" y="483305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8325" y="4131837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28325" y="4348312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3520238" y="4626927"/>
            <a:ext cx="177975" cy="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44"/>
          <p:cNvCxnSpPr/>
          <p:nvPr/>
        </p:nvCxnSpPr>
        <p:spPr>
          <a:xfrm>
            <a:off x="3850114" y="4290341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44"/>
          <p:cNvCxnSpPr/>
          <p:nvPr/>
        </p:nvCxnSpPr>
        <p:spPr>
          <a:xfrm>
            <a:off x="3850114" y="4506194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44"/>
          <p:cNvCxnSpPr/>
          <p:nvPr/>
        </p:nvCxnSpPr>
        <p:spPr>
          <a:xfrm>
            <a:off x="3862862" y="4950647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4"/>
          <p:cNvCxnSpPr/>
          <p:nvPr/>
        </p:nvCxnSpPr>
        <p:spPr>
          <a:xfrm>
            <a:off x="4307314" y="4290341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4"/>
          <p:cNvCxnSpPr/>
          <p:nvPr/>
        </p:nvCxnSpPr>
        <p:spPr>
          <a:xfrm>
            <a:off x="4351646" y="4512568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44"/>
          <p:cNvCxnSpPr/>
          <p:nvPr/>
        </p:nvCxnSpPr>
        <p:spPr>
          <a:xfrm>
            <a:off x="4770605" y="4957021"/>
            <a:ext cx="1494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5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do we translate these things to the UXO classification problem?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p45"/>
          <p:cNvSpPr txBox="1"/>
          <p:nvPr>
            <p:ph idx="1" type="body"/>
          </p:nvPr>
        </p:nvSpPr>
        <p:spPr>
          <a:xfrm rot="1067">
            <a:off x="7927267" y="1947889"/>
            <a:ext cx="966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45"/>
          <p:cNvSpPr txBox="1"/>
          <p:nvPr>
            <p:ph idx="1" type="body"/>
          </p:nvPr>
        </p:nvSpPr>
        <p:spPr>
          <a:xfrm>
            <a:off x="8125756" y="3126293"/>
            <a:ext cx="495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2" name="Google Shape;672;p45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/>
              <a:t>  </a:t>
            </a:r>
            <a:endParaRPr/>
          </a:p>
        </p:txBody>
      </p:sp>
      <p:pic>
        <p:nvPicPr>
          <p:cNvPr id="673" name="Google Shape;673;p45"/>
          <p:cNvPicPr preferRelativeResize="0"/>
          <p:nvPr/>
        </p:nvPicPr>
        <p:blipFill rotWithShape="1">
          <a:blip r:embed="rId3">
            <a:alphaModFix/>
          </a:blip>
          <a:srcRect b="87326" l="10372" r="63551" t="5015"/>
          <a:stretch/>
        </p:blipFill>
        <p:spPr>
          <a:xfrm>
            <a:off x="181132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5"/>
          <p:cNvPicPr preferRelativeResize="0"/>
          <p:nvPr/>
        </p:nvPicPr>
        <p:blipFill rotWithShape="1">
          <a:blip r:embed="rId3">
            <a:alphaModFix/>
          </a:blip>
          <a:srcRect b="79814" l="10373" r="63550" t="12526"/>
          <a:stretch/>
        </p:blipFill>
        <p:spPr>
          <a:xfrm>
            <a:off x="298055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5"/>
          <p:cNvPicPr preferRelativeResize="0"/>
          <p:nvPr/>
        </p:nvPicPr>
        <p:blipFill rotWithShape="1">
          <a:blip r:embed="rId3">
            <a:alphaModFix/>
          </a:blip>
          <a:srcRect b="72005" l="10373" r="63550" t="20336"/>
          <a:stretch/>
        </p:blipFill>
        <p:spPr>
          <a:xfrm>
            <a:off x="410034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5"/>
          <p:cNvPicPr preferRelativeResize="0"/>
          <p:nvPr/>
        </p:nvPicPr>
        <p:blipFill rotWithShape="1">
          <a:blip r:embed="rId3">
            <a:alphaModFix/>
          </a:blip>
          <a:srcRect b="64196" l="10371" r="64626" t="28145"/>
          <a:stretch/>
        </p:blipFill>
        <p:spPr>
          <a:xfrm>
            <a:off x="529732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5"/>
          <p:cNvPicPr preferRelativeResize="0"/>
          <p:nvPr/>
        </p:nvPicPr>
        <p:blipFill rotWithShape="1">
          <a:blip r:embed="rId3">
            <a:alphaModFix/>
          </a:blip>
          <a:srcRect b="56387" l="10371" r="64626" t="35953"/>
          <a:stretch/>
        </p:blipFill>
        <p:spPr>
          <a:xfrm>
            <a:off x="646582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96920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5"/>
          <p:cNvSpPr txBox="1"/>
          <p:nvPr>
            <p:ph idx="1" type="body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/>
              <a:t>   </a:t>
            </a:r>
            <a:endParaRPr/>
          </a:p>
        </p:txBody>
      </p:sp>
      <p:pic>
        <p:nvPicPr>
          <p:cNvPr id="680" name="Google Shape;680;p45"/>
          <p:cNvPicPr preferRelativeResize="0"/>
          <p:nvPr/>
        </p:nvPicPr>
        <p:blipFill rotWithShape="1">
          <a:blip r:embed="rId5">
            <a:alphaModFix/>
          </a:blip>
          <a:srcRect b="10" l="74225" r="6245" t="-10"/>
          <a:stretch/>
        </p:blipFill>
        <p:spPr>
          <a:xfrm>
            <a:off x="2133338" y="2579738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5"/>
          <p:cNvSpPr txBox="1"/>
          <p:nvPr>
            <p:ph idx="1" type="body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2" name="Google Shape;682;p45"/>
          <p:cNvPicPr preferRelativeResize="0"/>
          <p:nvPr/>
        </p:nvPicPr>
        <p:blipFill rotWithShape="1">
          <a:blip r:embed="rId6">
            <a:alphaModFix/>
          </a:blip>
          <a:srcRect b="0" l="0" r="62136" t="0"/>
          <a:stretch/>
        </p:blipFill>
        <p:spPr>
          <a:xfrm rot="94">
            <a:off x="6599350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45"/>
          <p:cNvCxnSpPr>
            <a:endCxn id="684" idx="1"/>
          </p:cNvCxnSpPr>
          <p:nvPr/>
        </p:nvCxnSpPr>
        <p:spPr>
          <a:xfrm>
            <a:off x="6511710" y="3281872"/>
            <a:ext cx="610200" cy="14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4" name="Google Shape;68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9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5"/>
          <p:cNvSpPr txBox="1"/>
          <p:nvPr/>
        </p:nvSpPr>
        <p:spPr>
          <a:xfrm>
            <a:off x="68873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p45"/>
          <p:cNvSpPr/>
          <p:nvPr/>
        </p:nvSpPr>
        <p:spPr>
          <a:xfrm rot="-5400000">
            <a:off x="7486457" y="2509384"/>
            <a:ext cx="87000" cy="1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4775" y="2761675"/>
            <a:ext cx="106440" cy="1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7650" y="2901351"/>
            <a:ext cx="488744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1900" y="4507722"/>
            <a:ext cx="2925882" cy="2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45"/>
          <p:cNvCxnSpPr/>
          <p:nvPr/>
        </p:nvCxnSpPr>
        <p:spPr>
          <a:xfrm rot="10800000">
            <a:off x="2454850" y="3638000"/>
            <a:ext cx="0" cy="7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1" name="Google Shape;691;p45"/>
          <p:cNvCxnSpPr/>
          <p:nvPr/>
        </p:nvCxnSpPr>
        <p:spPr>
          <a:xfrm flipH="1" rot="10800000">
            <a:off x="7569088" y="2661934"/>
            <a:ext cx="513900" cy="526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2" name="Google Shape;692;p45"/>
          <p:cNvPicPr preferRelativeResize="0"/>
          <p:nvPr/>
        </p:nvPicPr>
        <p:blipFill rotWithShape="1">
          <a:blip r:embed="rId11">
            <a:alphaModFix/>
          </a:blip>
          <a:srcRect b="16597" l="16135" r="0" t="0"/>
          <a:stretch/>
        </p:blipFill>
        <p:spPr>
          <a:xfrm>
            <a:off x="8052475" y="2267411"/>
            <a:ext cx="881194" cy="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5"/>
          <p:cNvPicPr preferRelativeResize="0"/>
          <p:nvPr/>
        </p:nvPicPr>
        <p:blipFill rotWithShape="1">
          <a:blip r:embed="rId12">
            <a:alphaModFix/>
          </a:blip>
          <a:srcRect b="17715" l="16443" r="0" t="0"/>
          <a:stretch/>
        </p:blipFill>
        <p:spPr>
          <a:xfrm>
            <a:off x="8065912" y="3406156"/>
            <a:ext cx="914250" cy="7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5"/>
          <p:cNvSpPr/>
          <p:nvPr/>
        </p:nvSpPr>
        <p:spPr>
          <a:xfrm>
            <a:off x="6802475" y="1865450"/>
            <a:ext cx="1179000" cy="245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Probability layer and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6100"/>
            <a:ext cx="8710525" cy="10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745" y="1063988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6"/>
          <p:cNvSpPr txBox="1"/>
          <p:nvPr/>
        </p:nvSpPr>
        <p:spPr>
          <a:xfrm>
            <a:off x="7317150" y="791593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probability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4" name="Google Shape;7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413" y="3562225"/>
            <a:ext cx="1247172" cy="10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6"/>
          <p:cNvSpPr/>
          <p:nvPr/>
        </p:nvSpPr>
        <p:spPr>
          <a:xfrm rot="5400000">
            <a:off x="4553287" y="-859075"/>
            <a:ext cx="165900" cy="8462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 txBox="1"/>
          <p:nvPr/>
        </p:nvSpPr>
        <p:spPr>
          <a:xfrm>
            <a:off x="5441375" y="3777500"/>
            <a:ext cx="32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point-wise classification according to max probability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p46"/>
          <p:cNvSpPr txBox="1"/>
          <p:nvPr/>
        </p:nvSpPr>
        <p:spPr>
          <a:xfrm>
            <a:off x="4196411" y="4581525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p46"/>
          <p:cNvSpPr txBox="1"/>
          <p:nvPr/>
        </p:nvSpPr>
        <p:spPr>
          <a:xfrm rot="-5400000">
            <a:off x="3183451" y="3713925"/>
            <a:ext cx="109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>
            <a:off x="405375" y="10622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eight different classes: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3117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16071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155 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26739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105mm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3" name="Google Shape;713;p46"/>
          <p:cNvSpPr txBox="1"/>
          <p:nvPr/>
        </p:nvSpPr>
        <p:spPr>
          <a:xfrm>
            <a:off x="37407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81mm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48075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60mm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58743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40mm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69411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clutter0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80079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clutter1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8" name="Google Shape;71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(binary classifier)</a:t>
            </a:r>
            <a:endParaRPr/>
          </a:p>
        </p:txBody>
      </p:sp>
      <p:sp>
        <p:nvSpPr>
          <p:cNvPr id="724" name="Google Shape;7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75" y="723900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7"/>
          <p:cNvSpPr/>
          <p:nvPr/>
        </p:nvSpPr>
        <p:spPr>
          <a:xfrm>
            <a:off x="7248001" y="983150"/>
            <a:ext cx="744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47"/>
          <p:cNvSpPr txBox="1"/>
          <p:nvPr/>
        </p:nvSpPr>
        <p:spPr>
          <a:xfrm>
            <a:off x="7215150" y="882675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(binary classifier)</a:t>
            </a:r>
            <a:endParaRPr/>
          </a:p>
        </p:txBody>
      </p:sp>
      <p:sp>
        <p:nvSpPr>
          <p:cNvPr id="734" name="Google Shape;7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75" y="723900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8"/>
          <p:cNvSpPr txBox="1"/>
          <p:nvPr/>
        </p:nvSpPr>
        <p:spPr>
          <a:xfrm>
            <a:off x="1962300" y="4583725"/>
            <a:ext cx="5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get spatially correlated noise from this subset of field data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8" name="Google Shape;7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07800"/>
            <a:ext cx="8520599" cy="12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607" y="3404842"/>
            <a:ext cx="231717" cy="500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48"/>
          <p:cNvCxnSpPr/>
          <p:nvPr/>
        </p:nvCxnSpPr>
        <p:spPr>
          <a:xfrm flipH="1" rot="10800000">
            <a:off x="2485100" y="4256700"/>
            <a:ext cx="200400" cy="3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48"/>
          <p:cNvSpPr/>
          <p:nvPr/>
        </p:nvSpPr>
        <p:spPr>
          <a:xfrm>
            <a:off x="7248001" y="983150"/>
            <a:ext cx="744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2" name="Google Shape;742;p48"/>
          <p:cNvSpPr txBox="1"/>
          <p:nvPr/>
        </p:nvSpPr>
        <p:spPr>
          <a:xfrm>
            <a:off x="7215150" y="882675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75" y="1054800"/>
            <a:ext cx="6966349" cy="32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9"/>
          <p:cNvSpPr txBox="1"/>
          <p:nvPr/>
        </p:nvSpPr>
        <p:spPr>
          <a:xfrm>
            <a:off x="1053750" y="4429650"/>
            <a:ext cx="7036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main goal: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add realistic noise to the multi-class training dataset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0" name="Google Shape;750;p49"/>
          <p:cNvSpPr txBox="1"/>
          <p:nvPr/>
        </p:nvSpPr>
        <p:spPr>
          <a:xfrm>
            <a:off x="1886575" y="1054800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Anomaly detection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1" name="Google Shape;751;p49"/>
          <p:cNvSpPr txBox="1"/>
          <p:nvPr/>
        </p:nvSpPr>
        <p:spPr>
          <a:xfrm>
            <a:off x="7442100" y="1093025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TOI classification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field data: two step workflow</a:t>
            </a: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4863050" y="1943950"/>
            <a:ext cx="9369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700"/>
            <a:ext cx="4390337" cy="3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map (probability output)</a:t>
            </a:r>
            <a:endParaRPr/>
          </a:p>
        </p:txBody>
      </p:sp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495" y="651270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0"/>
          <p:cNvSpPr txBox="1"/>
          <p:nvPr/>
        </p:nvSpPr>
        <p:spPr>
          <a:xfrm>
            <a:off x="6660900" y="378875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  <p:sp>
        <p:nvSpPr>
          <p:cNvPr id="762" name="Google Shape;762;p50"/>
          <p:cNvSpPr txBox="1"/>
          <p:nvPr/>
        </p:nvSpPr>
        <p:spPr>
          <a:xfrm>
            <a:off x="2333650" y="4751575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x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p50"/>
          <p:cNvSpPr txBox="1"/>
          <p:nvPr/>
        </p:nvSpPr>
        <p:spPr>
          <a:xfrm rot="-5400000">
            <a:off x="-76050" y="4115425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y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50"/>
          <p:cNvSpPr txBox="1"/>
          <p:nvPr/>
        </p:nvSpPr>
        <p:spPr>
          <a:xfrm>
            <a:off x="1996950" y="1139128"/>
            <a:ext cx="1521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background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425" y="1277910"/>
            <a:ext cx="4166725" cy="270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0"/>
          <p:cNvSpPr txBox="1"/>
          <p:nvPr/>
        </p:nvSpPr>
        <p:spPr>
          <a:xfrm>
            <a:off x="6636438" y="3916900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x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Divide in cells to get a single probability value per cell: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7125" cy="12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300" y="1075525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1"/>
          <p:cNvSpPr/>
          <p:nvPr/>
        </p:nvSpPr>
        <p:spPr>
          <a:xfrm>
            <a:off x="8066634" y="1158557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not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6"/>
          <p:cNvSpPr txBox="1"/>
          <p:nvPr/>
        </p:nvSpPr>
        <p:spPr>
          <a:xfrm>
            <a:off x="524836" y="4327258"/>
            <a:ext cx="50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traditional approach: use inversion to get these and then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classify by comparing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(t) with ordnance library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/>
          <p:nvPr/>
        </p:nvSpPr>
        <p:spPr>
          <a:xfrm rot="5400000">
            <a:off x="1426750" y="4026225"/>
            <a:ext cx="144000" cy="52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4619650" y="3836625"/>
            <a:ext cx="144000" cy="90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 rot="5400000">
            <a:off x="1520261" y="3758400"/>
            <a:ext cx="83400" cy="156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Divide in cells to get a single probability value per cell: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2"/>
          <p:cNvSpPr txBox="1"/>
          <p:nvPr/>
        </p:nvSpPr>
        <p:spPr>
          <a:xfrm>
            <a:off x="540825" y="2677875"/>
            <a:ext cx="61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Get average probability for cell and assign final label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Google Shape;78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7125" cy="12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5" y="3126775"/>
            <a:ext cx="8059337" cy="13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2"/>
          <p:cNvSpPr txBox="1"/>
          <p:nvPr/>
        </p:nvSpPr>
        <p:spPr>
          <a:xfrm>
            <a:off x="280725" y="4405300"/>
            <a:ext cx="12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average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probabilities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787" name="Google Shape;787;p52"/>
          <p:cNvSpPr txBox="1"/>
          <p:nvPr/>
        </p:nvSpPr>
        <p:spPr>
          <a:xfrm>
            <a:off x="3674575" y="4490425"/>
            <a:ext cx="24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Assign label with highest probability: “81 mm”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8" name="Google Shape;788;p52"/>
          <p:cNvSpPr/>
          <p:nvPr/>
        </p:nvSpPr>
        <p:spPr>
          <a:xfrm>
            <a:off x="3542107" y="1580378"/>
            <a:ext cx="312325" cy="280450"/>
          </a:xfrm>
          <a:custGeom>
            <a:rect b="b" l="l" r="r" t="t"/>
            <a:pathLst>
              <a:path extrusionOk="0" h="11218" w="12493">
                <a:moveTo>
                  <a:pt x="0" y="0"/>
                </a:moveTo>
                <a:lnTo>
                  <a:pt x="12493" y="255"/>
                </a:lnTo>
                <a:lnTo>
                  <a:pt x="12493" y="11218"/>
                </a:lnTo>
                <a:lnTo>
                  <a:pt x="765" y="10708"/>
                </a:lnTo>
                <a:close/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89" name="Google Shape;789;p52"/>
          <p:cNvCxnSpPr/>
          <p:nvPr/>
        </p:nvCxnSpPr>
        <p:spPr>
          <a:xfrm flipH="1" rot="10800000">
            <a:off x="580000" y="4385175"/>
            <a:ext cx="312300" cy="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52"/>
          <p:cNvCxnSpPr/>
          <p:nvPr/>
        </p:nvCxnSpPr>
        <p:spPr>
          <a:xfrm flipH="1" rot="10800000">
            <a:off x="4142850" y="4417025"/>
            <a:ext cx="223200" cy="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1" name="Google Shape;7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870" y="2735408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2"/>
          <p:cNvSpPr txBox="1"/>
          <p:nvPr/>
        </p:nvSpPr>
        <p:spPr>
          <a:xfrm>
            <a:off x="6241275" y="2463013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  <p:pic>
        <p:nvPicPr>
          <p:cNvPr id="793" name="Google Shape;79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3300" y="1075525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2"/>
          <p:cNvSpPr/>
          <p:nvPr/>
        </p:nvSpPr>
        <p:spPr>
          <a:xfrm>
            <a:off x="8066634" y="1158557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00" name="Google Shape;8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07" name="Google Shape;8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14" name="Google Shape;81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5" name="Google Shape;81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5"/>
          <p:cNvSpPr txBox="1"/>
          <p:nvPr/>
        </p:nvSpPr>
        <p:spPr>
          <a:xfrm>
            <a:off x="311700" y="1447625"/>
            <a:ext cx="234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Predicted labels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Missed only 1 UXO (out of 15)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11 out of 16 clutter labeled correctly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design</a:t>
            </a:r>
            <a:endParaRPr/>
          </a:p>
        </p:txBody>
      </p:sp>
      <p:pic>
        <p:nvPicPr>
          <p:cNvPr id="822" name="Google Shape;8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50" y="909475"/>
            <a:ext cx="2823850" cy="19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56"/>
          <p:cNvCxnSpPr/>
          <p:nvPr/>
        </p:nvCxnSpPr>
        <p:spPr>
          <a:xfrm>
            <a:off x="733750" y="1083925"/>
            <a:ext cx="0" cy="163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56"/>
          <p:cNvCxnSpPr/>
          <p:nvPr/>
        </p:nvCxnSpPr>
        <p:spPr>
          <a:xfrm>
            <a:off x="2869600" y="2391575"/>
            <a:ext cx="148200" cy="8700"/>
          </a:xfrm>
          <a:prstGeom prst="straightConnector1">
            <a:avLst/>
          </a:prstGeom>
          <a:noFill/>
          <a:ln cap="flat" cmpd="sng" w="28575">
            <a:solidFill>
              <a:srgbClr val="4BD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5" name="Google Shape;8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000" y="961050"/>
            <a:ext cx="660375" cy="18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925" y="1784450"/>
            <a:ext cx="293675" cy="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6"/>
          <p:cNvSpPr txBox="1"/>
          <p:nvPr/>
        </p:nvSpPr>
        <p:spPr>
          <a:xfrm>
            <a:off x="3994200" y="560850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L1 and L2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8" name="Google Shape;828;p56"/>
          <p:cNvSpPr/>
          <p:nvPr/>
        </p:nvSpPr>
        <p:spPr>
          <a:xfrm>
            <a:off x="5191900" y="2069050"/>
            <a:ext cx="235500" cy="218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 txBox="1"/>
          <p:nvPr/>
        </p:nvSpPr>
        <p:spPr>
          <a:xfrm>
            <a:off x="5688029" y="1399050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0" name="Google Shape;830;p56"/>
          <p:cNvSpPr/>
          <p:nvPr/>
        </p:nvSpPr>
        <p:spPr>
          <a:xfrm>
            <a:off x="6373407" y="2077768"/>
            <a:ext cx="293700" cy="218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6948150" y="1986725"/>
            <a:ext cx="1717500" cy="400200"/>
          </a:xfrm>
          <a:prstGeom prst="ca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 txBox="1"/>
          <p:nvPr/>
        </p:nvSpPr>
        <p:spPr>
          <a:xfrm>
            <a:off x="7612100" y="1328000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disk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33" name="Google Shape;833;p56"/>
          <p:cNvCxnSpPr/>
          <p:nvPr/>
        </p:nvCxnSpPr>
        <p:spPr>
          <a:xfrm>
            <a:off x="6948150" y="2083047"/>
            <a:ext cx="17013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56"/>
          <p:cNvCxnSpPr/>
          <p:nvPr/>
        </p:nvCxnSpPr>
        <p:spPr>
          <a:xfrm rot="10800000">
            <a:off x="7797150" y="2190875"/>
            <a:ext cx="3300" cy="185100"/>
          </a:xfrm>
          <a:prstGeom prst="straightConnector1">
            <a:avLst/>
          </a:prstGeom>
          <a:noFill/>
          <a:ln cap="flat" cmpd="sng" w="28575">
            <a:solidFill>
              <a:srgbClr val="4BD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5" name="Google Shape;83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52075"/>
            <a:ext cx="7459701" cy="19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6"/>
          <p:cNvSpPr txBox="1"/>
          <p:nvPr/>
        </p:nvSpPr>
        <p:spPr>
          <a:xfrm>
            <a:off x="428950" y="3006350"/>
            <a:ext cx="58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PCA was helpful to decide whether clutter objects are very close to UXOs: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7" name="Google Shape;83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7350" y="3006350"/>
            <a:ext cx="1433150" cy="20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163850" y="923875"/>
            <a:ext cx="36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UltraTEMA-4 system:</a:t>
            </a:r>
            <a:endParaRPr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4 transmitters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12 receivers (3-component)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27 time channels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Height above sea</a:t>
            </a:r>
            <a:r>
              <a:rPr lang="en"/>
              <a:t>bed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~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1 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923875"/>
            <a:ext cx="4627551" cy="34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524" l="0" r="0" t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049050" y="244100"/>
            <a:ext cx="192000" cy="1569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533B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89647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89647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89647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708164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2708164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708164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4859200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859200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859200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153918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7153918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153918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/>
          <p:cNvCxnSpPr>
            <a:endCxn id="142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8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18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18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18"/>
          <p:cNvCxnSpPr>
            <a:stCxn id="145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8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524" l="0" r="0" t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5227603" y="244100"/>
            <a:ext cx="192000" cy="1569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533B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600718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600718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00718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2819236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2819236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2819236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970271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970271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4970271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264989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7264989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7264989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19"/>
          <p:cNvCxnSpPr>
            <a:endCxn id="181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19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9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0" name="Google Shape;190;p19"/>
          <p:cNvCxnSpPr>
            <a:stCxn id="185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3" name="Google Shape;193;p19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524" l="0" r="0" t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5406157" y="244100"/>
            <a:ext cx="192000" cy="1569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533B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720507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720507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720507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939025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2939025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2939025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090060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5090060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5090060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7384778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7384778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7384778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0"/>
          <p:cNvCxnSpPr>
            <a:endCxn id="225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0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1" name="Google Shape;231;p20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0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4" name="Google Shape;234;p20"/>
          <p:cNvCxnSpPr>
            <a:stCxn id="229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0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0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7" name="Google Shape;237;p20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524" l="0" r="0" t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5591168" y="244100"/>
            <a:ext cx="192000" cy="1569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533B"/>
              </a:solidFill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831578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831578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831578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3050096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3050096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3050096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5201131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5201131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5201131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7495849" y="25121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495849" y="3350375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7495849" y="4153704"/>
            <a:ext cx="87300" cy="680100"/>
          </a:xfrm>
          <a:prstGeom prst="rect">
            <a:avLst/>
          </a:prstGeom>
          <a:noFill/>
          <a:ln cap="flat" cmpd="sng" w="19050">
            <a:solidFill>
              <a:srgbClr val="EA53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1"/>
          <p:cNvCxnSpPr>
            <a:endCxn id="269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1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1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1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8" name="Google Shape;278;p21"/>
          <p:cNvCxnSpPr>
            <a:stCxn id="273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1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1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1" name="Google Shape;281;p21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alewayLat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